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8" r:id="rId2"/>
    <p:sldId id="272" r:id="rId3"/>
    <p:sldId id="279" r:id="rId4"/>
    <p:sldId id="280" r:id="rId5"/>
    <p:sldId id="281" r:id="rId6"/>
    <p:sldId id="261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华文新魏" panose="02010800040101010101" pitchFamily="2" charset="-122"/>
      <p:regular r:id="rId15"/>
    </p:embeddedFont>
    <p:embeddedFont>
      <p:font typeface="微软雅黑" panose="020B0503020204020204" pitchFamily="34" charset="-122"/>
      <p:regular r:id="rId16"/>
      <p:bold r:id="rId17"/>
    </p:embeddedFont>
  </p:embeddedFontLst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FFAA01"/>
    <a:srgbClr val="33C4C1"/>
    <a:srgbClr val="72DCDA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24" autoAdjust="0"/>
    <p:restoredTop sz="94660"/>
  </p:normalViewPr>
  <p:slideViewPr>
    <p:cSldViewPr snapToGrid="0">
      <p:cViewPr varScale="1">
        <p:scale>
          <a:sx n="97" d="100"/>
          <a:sy n="97" d="100"/>
        </p:scale>
        <p:origin x="252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g>
</file>

<file path=ppt/media/image21.jpeg>
</file>

<file path=ppt/media/image22.jpeg>
</file>

<file path=ppt/media/image2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61BFEB-D4AC-4AAA-9C3C-3B5A58B6B1C4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C1F57E-56F3-4BDA-8FB7-FA3CCDDC5E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093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C1F57E-56F3-4BDA-8FB7-FA3CCDDC5E6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250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C1F57E-56F3-4BDA-8FB7-FA3CCDDC5E6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661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C1F57E-56F3-4BDA-8FB7-FA3CCDDC5E6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224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C1F57E-56F3-4BDA-8FB7-FA3CCDDC5E6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79425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C1F57E-56F3-4BDA-8FB7-FA3CCDDC5E6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95016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C1F57E-56F3-4BDA-8FB7-FA3CCDDC5E6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082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671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89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9910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962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7543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203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981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1383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217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563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404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0DE27-5547-4FC7-BF42-10CD1A326402}" type="datetimeFigureOut">
              <a:rPr lang="zh-CN" altLang="en-US" smtClean="0"/>
              <a:t>2023/8/7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7945A7-185F-450B-B1B8-B444036D9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536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1.jp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9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3.png"/><Relationship Id="rId4" Type="http://schemas.openxmlformats.org/officeDocument/2006/relationships/image" Target="../media/image1.jpg"/><Relationship Id="rId9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56" y="985704"/>
            <a:ext cx="4530167" cy="4466104"/>
          </a:xfrm>
          <a:prstGeom prst="rect">
            <a:avLst/>
          </a:prstGeom>
        </p:spPr>
      </p:pic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1516040"/>
              </p:ext>
            </p:extLst>
          </p:nvPr>
        </p:nvGraphicFramePr>
        <p:xfrm>
          <a:off x="1641490" y="1955210"/>
          <a:ext cx="2927202" cy="29272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5" imgW="1314737" imgH="1314090" progId="CorelDraw.Graphic.15">
                  <p:embed/>
                </p:oleObj>
              </mc:Choice>
              <mc:Fallback>
                <p:oleObj name="CorelDRAW" r:id="rId5" imgW="1314737" imgH="1314090" progId="CorelDraw.Graphic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41490" y="1955210"/>
                        <a:ext cx="2927202" cy="29272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6622603" y="2662720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课程部</a:t>
            </a:r>
          </a:p>
        </p:txBody>
      </p:sp>
      <p:sp>
        <p:nvSpPr>
          <p:cNvPr id="18" name="矩形 17"/>
          <p:cNvSpPr/>
          <p:nvPr/>
        </p:nvSpPr>
        <p:spPr>
          <a:xfrm>
            <a:off x="6372669" y="2359892"/>
            <a:ext cx="56152" cy="11904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229223" y="2154889"/>
            <a:ext cx="111537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FFAA01"/>
                </a:solidFill>
                <a:ea typeface="Adobe Gothic Std B" panose="020B0800000000000000" pitchFamily="34" charset="-128"/>
              </a:rPr>
              <a:t>PART </a:t>
            </a:r>
          </a:p>
          <a:p>
            <a:r>
              <a:rPr lang="en-US" altLang="zh-CN" sz="6600" dirty="0">
                <a:solidFill>
                  <a:srgbClr val="FFAA01"/>
                </a:solidFill>
                <a:ea typeface="Adobe Gothic Std B" panose="020B0800000000000000" pitchFamily="34" charset="-128"/>
              </a:rPr>
              <a:t>01</a:t>
            </a:r>
            <a:endParaRPr lang="zh-CN" altLang="en-US" sz="6600" dirty="0">
              <a:solidFill>
                <a:srgbClr val="FFAA01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005" y="1185759"/>
            <a:ext cx="4940122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823475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7535F2CB-486B-A027-EBE8-8F764D678628}"/>
              </a:ext>
            </a:extLst>
          </p:cNvPr>
          <p:cNvGrpSpPr>
            <a:grpSpLocks noChangeAspect="1"/>
          </p:cNvGrpSpPr>
          <p:nvPr/>
        </p:nvGrpSpPr>
        <p:grpSpPr>
          <a:xfrm>
            <a:off x="4270179" y="376276"/>
            <a:ext cx="3651642" cy="3600000"/>
            <a:chOff x="5004009" y="1098477"/>
            <a:chExt cx="2230641" cy="2199095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4009" y="1098477"/>
              <a:ext cx="2230641" cy="2199095"/>
            </a:xfrm>
            <a:prstGeom prst="rect">
              <a:avLst/>
            </a:prstGeom>
          </p:spPr>
        </p:pic>
        <p:sp>
          <p:nvSpPr>
            <p:cNvPr id="2" name="椭圆 1"/>
            <p:cNvSpPr/>
            <p:nvPr/>
          </p:nvSpPr>
          <p:spPr>
            <a:xfrm>
              <a:off x="5510219" y="1569079"/>
              <a:ext cx="1245198" cy="1245196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546856" y="559868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r>
              <a:rPr lang="zh-CN" altLang="en-US" sz="2400" dirty="0"/>
              <a:t>学业发展与支持中心</a:t>
            </a:r>
          </a:p>
        </p:txBody>
      </p:sp>
      <p:sp>
        <p:nvSpPr>
          <p:cNvPr id="23" name="矩形 22"/>
          <p:cNvSpPr/>
          <p:nvPr/>
        </p:nvSpPr>
        <p:spPr>
          <a:xfrm>
            <a:off x="9459050" y="0"/>
            <a:ext cx="45719" cy="96202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9584689" y="252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dirty="0"/>
              <a:t>课程部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9584689" y="70154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部门简介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F56747F-83ED-B3CF-0675-5B2D05A9769C}"/>
              </a:ext>
            </a:extLst>
          </p:cNvPr>
          <p:cNvGrpSpPr>
            <a:grpSpLocks noChangeAspect="1"/>
          </p:cNvGrpSpPr>
          <p:nvPr/>
        </p:nvGrpSpPr>
        <p:grpSpPr>
          <a:xfrm>
            <a:off x="859483" y="2986531"/>
            <a:ext cx="3779442" cy="3600000"/>
            <a:chOff x="1754635" y="3854338"/>
            <a:chExt cx="2105290" cy="2005334"/>
          </a:xfrm>
        </p:grpSpPr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4635" y="3854338"/>
              <a:ext cx="2105290" cy="2005334"/>
            </a:xfrm>
            <a:prstGeom prst="rect">
              <a:avLst/>
            </a:prstGeom>
          </p:spPr>
        </p:pic>
        <p:sp>
          <p:nvSpPr>
            <p:cNvPr id="41" name="椭圆 40"/>
            <p:cNvSpPr/>
            <p:nvPr/>
          </p:nvSpPr>
          <p:spPr>
            <a:xfrm>
              <a:off x="2199698" y="4266910"/>
              <a:ext cx="1245198" cy="1245196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E16E5A79-B421-3D43-7F65-5F07153E2952}"/>
              </a:ext>
            </a:extLst>
          </p:cNvPr>
          <p:cNvGrpSpPr>
            <a:grpSpLocks noChangeAspect="1"/>
          </p:cNvGrpSpPr>
          <p:nvPr/>
        </p:nvGrpSpPr>
        <p:grpSpPr>
          <a:xfrm>
            <a:off x="7583847" y="3044880"/>
            <a:ext cx="4001683" cy="3600000"/>
            <a:chOff x="8332077" y="3854338"/>
            <a:chExt cx="2236685" cy="2012170"/>
          </a:xfrm>
        </p:grpSpPr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2077" y="3854338"/>
              <a:ext cx="2236685" cy="2012170"/>
            </a:xfrm>
            <a:prstGeom prst="rect">
              <a:avLst/>
            </a:prstGeom>
          </p:spPr>
        </p:pic>
        <p:sp>
          <p:nvSpPr>
            <p:cNvPr id="48" name="椭圆 47"/>
            <p:cNvSpPr/>
            <p:nvPr/>
          </p:nvSpPr>
          <p:spPr>
            <a:xfrm>
              <a:off x="8799069" y="4235647"/>
              <a:ext cx="1245198" cy="1245196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8924749" y="3365777"/>
            <a:ext cx="1217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r>
              <a:rPr lang="zh-CN" altLang="en-US" sz="2000" b="1" dirty="0"/>
              <a:t>主要作用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2143910" y="336577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r>
              <a:rPr lang="zh-CN" altLang="en-US" sz="2000" b="1" dirty="0"/>
              <a:t>主要任务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5490706" y="79070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r>
              <a:rPr lang="zh-CN" altLang="en-US" sz="2000" b="1" dirty="0"/>
              <a:t>主要活动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63E2E14-F27B-85BE-1011-E1500DE81495}"/>
              </a:ext>
            </a:extLst>
          </p:cNvPr>
          <p:cNvSpPr txBox="1"/>
          <p:nvPr/>
        </p:nvSpPr>
        <p:spPr>
          <a:xfrm>
            <a:off x="5381319" y="1704220"/>
            <a:ext cx="14735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dirty="0"/>
              <a:t>点睛课堂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dirty="0"/>
              <a:t>学霸有约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dirty="0"/>
              <a:t>学霸笔记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18AABCA-3307-32C4-4F6C-701A4AB8869C}"/>
              </a:ext>
            </a:extLst>
          </p:cNvPr>
          <p:cNvSpPr txBox="1"/>
          <p:nvPr/>
        </p:nvSpPr>
        <p:spPr>
          <a:xfrm>
            <a:off x="1740297" y="4517817"/>
            <a:ext cx="2017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帮助同学提高成绩，营造良好学习氛围。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0B19067-4CEA-4371-CCEA-00FE0DC4A6C0}"/>
              </a:ext>
            </a:extLst>
          </p:cNvPr>
          <p:cNvSpPr txBox="1"/>
          <p:nvPr/>
        </p:nvSpPr>
        <p:spPr>
          <a:xfrm>
            <a:off x="8710158" y="4186366"/>
            <a:ext cx="16461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解决同学们日常学习的问题，帮助同学们进行考前复习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36B6366-EAA0-5766-CE27-A1FCCD800C4C}"/>
              </a:ext>
            </a:extLst>
          </p:cNvPr>
          <p:cNvSpPr txBox="1"/>
          <p:nvPr/>
        </p:nvSpPr>
        <p:spPr>
          <a:xfrm>
            <a:off x="8762513" y="21259"/>
            <a:ext cx="6965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FAA01"/>
                </a:solidFill>
                <a:ea typeface="Adobe Gothic Std B" panose="020B0800000000000000" pitchFamily="34" charset="-128"/>
              </a:rPr>
              <a:t>PART</a:t>
            </a:r>
            <a:r>
              <a:rPr lang="en-US" altLang="zh-CN" sz="3200" dirty="0">
                <a:solidFill>
                  <a:srgbClr val="FFAA01"/>
                </a:solidFill>
                <a:ea typeface="Adobe Gothic Std B" panose="020B0800000000000000" pitchFamily="34" charset="-128"/>
              </a:rPr>
              <a:t> </a:t>
            </a:r>
          </a:p>
          <a:p>
            <a:r>
              <a:rPr lang="en-US" altLang="zh-CN" sz="3200" dirty="0">
                <a:solidFill>
                  <a:srgbClr val="FFAA01"/>
                </a:solidFill>
                <a:ea typeface="Adobe Gothic Std B" panose="020B0800000000000000" pitchFamily="34" charset="-128"/>
              </a:rPr>
              <a:t>01</a:t>
            </a:r>
            <a:endParaRPr lang="zh-CN" altLang="en-US" sz="3200" dirty="0">
              <a:solidFill>
                <a:srgbClr val="FFAA0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355501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/>
          <p:cNvSpPr txBox="1"/>
          <p:nvPr/>
        </p:nvSpPr>
        <p:spPr>
          <a:xfrm>
            <a:off x="546856" y="559868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r>
              <a:rPr lang="zh-CN" altLang="en-US" sz="2400" dirty="0"/>
              <a:t>学业发展与支持中心</a:t>
            </a:r>
          </a:p>
        </p:txBody>
      </p:sp>
      <p:sp>
        <p:nvSpPr>
          <p:cNvPr id="23" name="矩形 22"/>
          <p:cNvSpPr/>
          <p:nvPr/>
        </p:nvSpPr>
        <p:spPr>
          <a:xfrm>
            <a:off x="9459050" y="0"/>
            <a:ext cx="45719" cy="96202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9584689" y="252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dirty="0"/>
              <a:t>课程部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9584689" y="70154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活动介绍</a:t>
            </a: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981A43FA-AAA9-F8DC-F2E6-7D3C0ABD7CEA}"/>
              </a:ext>
            </a:extLst>
          </p:cNvPr>
          <p:cNvCxnSpPr/>
          <p:nvPr/>
        </p:nvCxnSpPr>
        <p:spPr>
          <a:xfrm>
            <a:off x="1250354" y="1683102"/>
            <a:ext cx="9564915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8">
            <a:extLst>
              <a:ext uri="{FF2B5EF4-FFF2-40B4-BE49-F238E27FC236}">
                <a16:creationId xmlns:a16="http://schemas.microsoft.com/office/drawing/2014/main" id="{D7582A83-66ED-7CF4-B771-5DDD2D7DC908}"/>
              </a:ext>
            </a:extLst>
          </p:cNvPr>
          <p:cNvSpPr/>
          <p:nvPr/>
        </p:nvSpPr>
        <p:spPr>
          <a:xfrm>
            <a:off x="2018415" y="1465387"/>
            <a:ext cx="1341093" cy="43542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点睛课堂</a:t>
            </a:r>
          </a:p>
        </p:txBody>
      </p:sp>
      <p:sp>
        <p:nvSpPr>
          <p:cNvPr id="11" name="圆角矩形 49">
            <a:extLst>
              <a:ext uri="{FF2B5EF4-FFF2-40B4-BE49-F238E27FC236}">
                <a16:creationId xmlns:a16="http://schemas.microsoft.com/office/drawing/2014/main" id="{DEAABF79-7753-8BFD-B9EE-B94090EC01F1}"/>
              </a:ext>
            </a:extLst>
          </p:cNvPr>
          <p:cNvSpPr/>
          <p:nvPr/>
        </p:nvSpPr>
        <p:spPr>
          <a:xfrm>
            <a:off x="4934592" y="1465387"/>
            <a:ext cx="1341093" cy="435429"/>
          </a:xfrm>
          <a:prstGeom prst="roundRect">
            <a:avLst>
              <a:gd name="adj" fmla="val 50000"/>
            </a:avLst>
          </a:prstGeom>
          <a:solidFill>
            <a:srgbClr val="FFA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学霸有约</a:t>
            </a:r>
          </a:p>
        </p:txBody>
      </p:sp>
      <p:sp>
        <p:nvSpPr>
          <p:cNvPr id="12" name="圆角矩形 54">
            <a:extLst>
              <a:ext uri="{FF2B5EF4-FFF2-40B4-BE49-F238E27FC236}">
                <a16:creationId xmlns:a16="http://schemas.microsoft.com/office/drawing/2014/main" id="{DFA90CEA-D8C0-8BF5-83C9-CBC6D7231004}"/>
              </a:ext>
            </a:extLst>
          </p:cNvPr>
          <p:cNvSpPr/>
          <p:nvPr/>
        </p:nvSpPr>
        <p:spPr>
          <a:xfrm>
            <a:off x="7847349" y="1465387"/>
            <a:ext cx="1341093" cy="435429"/>
          </a:xfrm>
          <a:prstGeom prst="roundRect">
            <a:avLst>
              <a:gd name="adj" fmla="val 50000"/>
            </a:avLst>
          </a:prstGeom>
          <a:solidFill>
            <a:srgbClr val="FFA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学霸笔记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925F09E4-71DA-A91C-6C01-622EF037B56E}"/>
              </a:ext>
            </a:extLst>
          </p:cNvPr>
          <p:cNvGrpSpPr/>
          <p:nvPr/>
        </p:nvGrpSpPr>
        <p:grpSpPr>
          <a:xfrm>
            <a:off x="0" y="3845531"/>
            <a:ext cx="35455728" cy="2223308"/>
            <a:chOff x="-524" y="4169456"/>
            <a:chExt cx="35455728" cy="2223308"/>
          </a:xfrm>
        </p:grpSpPr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5439B2F2-FA7E-F775-9006-6937A0E9F4B5}"/>
                </a:ext>
              </a:extLst>
            </p:cNvPr>
            <p:cNvGrpSpPr/>
            <p:nvPr/>
          </p:nvGrpSpPr>
          <p:grpSpPr>
            <a:xfrm>
              <a:off x="-524" y="4171917"/>
              <a:ext cx="17730029" cy="2220847"/>
              <a:chOff x="-7353" y="2744244"/>
              <a:chExt cx="17730029" cy="2220847"/>
            </a:xfrm>
          </p:grpSpPr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56EF7399-9253-AE0E-C7C6-39ED8CEED1D6}"/>
                  </a:ext>
                </a:extLst>
              </p:cNvPr>
              <p:cNvGrpSpPr/>
              <p:nvPr/>
            </p:nvGrpSpPr>
            <p:grpSpPr>
              <a:xfrm>
                <a:off x="-7353" y="2746705"/>
                <a:ext cx="8868166" cy="2218386"/>
                <a:chOff x="590884" y="2825355"/>
                <a:chExt cx="8868166" cy="2218386"/>
              </a:xfrm>
            </p:grpSpPr>
            <p:pic>
              <p:nvPicPr>
                <p:cNvPr id="14" name="图片 13">
                  <a:extLst>
                    <a:ext uri="{FF2B5EF4-FFF2-40B4-BE49-F238E27FC236}">
                      <a16:creationId xmlns:a16="http://schemas.microsoft.com/office/drawing/2014/main" id="{6C44FE67-BF9B-0417-B06D-F758DCB4DE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90884" y="2826141"/>
                  <a:ext cx="2956800" cy="2217600"/>
                </a:xfrm>
                <a:prstGeom prst="rect">
                  <a:avLst/>
                </a:prstGeom>
              </p:spPr>
            </p:pic>
            <p:pic>
              <p:nvPicPr>
                <p:cNvPr id="16" name="图片 15">
                  <a:extLst>
                    <a:ext uri="{FF2B5EF4-FFF2-40B4-BE49-F238E27FC236}">
                      <a16:creationId xmlns:a16="http://schemas.microsoft.com/office/drawing/2014/main" id="{1FBC7FA9-8DE4-ACE5-2F5D-1C52CFA2B8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47684" y="2825355"/>
                  <a:ext cx="2957848" cy="2218386"/>
                </a:xfrm>
                <a:prstGeom prst="rect">
                  <a:avLst/>
                </a:prstGeom>
              </p:spPr>
            </p:pic>
            <p:pic>
              <p:nvPicPr>
                <p:cNvPr id="20" name="图片 19">
                  <a:extLst>
                    <a:ext uri="{FF2B5EF4-FFF2-40B4-BE49-F238E27FC236}">
                      <a16:creationId xmlns:a16="http://schemas.microsoft.com/office/drawing/2014/main" id="{5483CAFC-E792-EDB0-2C9E-68DF7068A3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04484" y="2825355"/>
                  <a:ext cx="2954566" cy="2215925"/>
                </a:xfrm>
                <a:prstGeom prst="rect">
                  <a:avLst/>
                </a:prstGeom>
              </p:spPr>
            </p:pic>
          </p:grpSp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85D6663D-6E68-ACEA-A91C-0FE79CA1709F}"/>
                  </a:ext>
                </a:extLst>
              </p:cNvPr>
              <p:cNvGrpSpPr/>
              <p:nvPr/>
            </p:nvGrpSpPr>
            <p:grpSpPr>
              <a:xfrm>
                <a:off x="8868166" y="2744244"/>
                <a:ext cx="8854510" cy="2220847"/>
                <a:chOff x="590884" y="5288075"/>
                <a:chExt cx="8854510" cy="2220847"/>
              </a:xfrm>
            </p:grpSpPr>
            <p:pic>
              <p:nvPicPr>
                <p:cNvPr id="26" name="图片 25">
                  <a:extLst>
                    <a:ext uri="{FF2B5EF4-FFF2-40B4-BE49-F238E27FC236}">
                      <a16:creationId xmlns:a16="http://schemas.microsoft.com/office/drawing/2014/main" id="{49776921-811B-F433-C7B1-887644E95B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47684" y="5290536"/>
                  <a:ext cx="2957848" cy="2218386"/>
                </a:xfrm>
                <a:prstGeom prst="rect">
                  <a:avLst/>
                </a:prstGeom>
              </p:spPr>
            </p:pic>
            <p:pic>
              <p:nvPicPr>
                <p:cNvPr id="28" name="图片 27">
                  <a:extLst>
                    <a:ext uri="{FF2B5EF4-FFF2-40B4-BE49-F238E27FC236}">
                      <a16:creationId xmlns:a16="http://schemas.microsoft.com/office/drawing/2014/main" id="{BB236BC8-B6D1-44BD-6098-F4188AF9CF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7546" y="5288075"/>
                  <a:ext cx="2957848" cy="2218386"/>
                </a:xfrm>
                <a:prstGeom prst="rect">
                  <a:avLst/>
                </a:prstGeom>
              </p:spPr>
            </p:pic>
            <p:pic>
              <p:nvPicPr>
                <p:cNvPr id="32" name="图片 31">
                  <a:extLst>
                    <a:ext uri="{FF2B5EF4-FFF2-40B4-BE49-F238E27FC236}">
                      <a16:creationId xmlns:a16="http://schemas.microsoft.com/office/drawing/2014/main" id="{904490C4-C138-0E21-DFF3-618EBD03CC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90884" y="5291322"/>
                  <a:ext cx="2956799" cy="221760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9319AE26-6C44-ADB4-0A7F-E50248EEBCE9}"/>
                </a:ext>
              </a:extLst>
            </p:cNvPr>
            <p:cNvGrpSpPr/>
            <p:nvPr/>
          </p:nvGrpSpPr>
          <p:grpSpPr>
            <a:xfrm>
              <a:off x="17725175" y="4169456"/>
              <a:ext cx="17730029" cy="2220847"/>
              <a:chOff x="-7353" y="2744244"/>
              <a:chExt cx="17730029" cy="2220847"/>
            </a:xfrm>
          </p:grpSpPr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49D290D0-3A42-087F-6166-D7A5C521C959}"/>
                  </a:ext>
                </a:extLst>
              </p:cNvPr>
              <p:cNvGrpSpPr/>
              <p:nvPr/>
            </p:nvGrpSpPr>
            <p:grpSpPr>
              <a:xfrm>
                <a:off x="-7353" y="2746705"/>
                <a:ext cx="8868166" cy="2218386"/>
                <a:chOff x="590884" y="2825355"/>
                <a:chExt cx="8868166" cy="2218386"/>
              </a:xfrm>
            </p:grpSpPr>
            <p:pic>
              <p:nvPicPr>
                <p:cNvPr id="46" name="图片 45">
                  <a:extLst>
                    <a:ext uri="{FF2B5EF4-FFF2-40B4-BE49-F238E27FC236}">
                      <a16:creationId xmlns:a16="http://schemas.microsoft.com/office/drawing/2014/main" id="{D84BDDDD-BE26-E44A-06FF-06A0B48EDD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90884" y="2826141"/>
                  <a:ext cx="2956800" cy="2217600"/>
                </a:xfrm>
                <a:prstGeom prst="rect">
                  <a:avLst/>
                </a:prstGeom>
              </p:spPr>
            </p:pic>
            <p:pic>
              <p:nvPicPr>
                <p:cNvPr id="47" name="图片 46">
                  <a:extLst>
                    <a:ext uri="{FF2B5EF4-FFF2-40B4-BE49-F238E27FC236}">
                      <a16:creationId xmlns:a16="http://schemas.microsoft.com/office/drawing/2014/main" id="{E478A1ED-3DE1-B4B6-F167-8CDA43FC32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47684" y="2825355"/>
                  <a:ext cx="2957848" cy="2218386"/>
                </a:xfrm>
                <a:prstGeom prst="rect">
                  <a:avLst/>
                </a:prstGeom>
              </p:spPr>
            </p:pic>
            <p:pic>
              <p:nvPicPr>
                <p:cNvPr id="50" name="图片 49">
                  <a:extLst>
                    <a:ext uri="{FF2B5EF4-FFF2-40B4-BE49-F238E27FC236}">
                      <a16:creationId xmlns:a16="http://schemas.microsoft.com/office/drawing/2014/main" id="{F6704F33-1E53-CEAA-A444-41135EDC78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504484" y="2825355"/>
                  <a:ext cx="2954566" cy="2215925"/>
                </a:xfrm>
                <a:prstGeom prst="rect">
                  <a:avLst/>
                </a:prstGeom>
              </p:spPr>
            </p:pic>
          </p:grpSp>
          <p:grpSp>
            <p:nvGrpSpPr>
              <p:cNvPr id="42" name="组合 41">
                <a:extLst>
                  <a:ext uri="{FF2B5EF4-FFF2-40B4-BE49-F238E27FC236}">
                    <a16:creationId xmlns:a16="http://schemas.microsoft.com/office/drawing/2014/main" id="{2D07025D-264E-FB97-149A-A3826089B13B}"/>
                  </a:ext>
                </a:extLst>
              </p:cNvPr>
              <p:cNvGrpSpPr/>
              <p:nvPr/>
            </p:nvGrpSpPr>
            <p:grpSpPr>
              <a:xfrm>
                <a:off x="8868166" y="2744244"/>
                <a:ext cx="8854510" cy="2220847"/>
                <a:chOff x="590884" y="5288075"/>
                <a:chExt cx="8854510" cy="2220847"/>
              </a:xfrm>
            </p:grpSpPr>
            <p:pic>
              <p:nvPicPr>
                <p:cNvPr id="43" name="图片 42">
                  <a:extLst>
                    <a:ext uri="{FF2B5EF4-FFF2-40B4-BE49-F238E27FC236}">
                      <a16:creationId xmlns:a16="http://schemas.microsoft.com/office/drawing/2014/main" id="{81C32CB2-D68E-E9CA-FE8C-B60C1A9F51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47684" y="5290536"/>
                  <a:ext cx="2957848" cy="2218386"/>
                </a:xfrm>
                <a:prstGeom prst="rect">
                  <a:avLst/>
                </a:prstGeom>
              </p:spPr>
            </p:pic>
            <p:pic>
              <p:nvPicPr>
                <p:cNvPr id="44" name="图片 43">
                  <a:extLst>
                    <a:ext uri="{FF2B5EF4-FFF2-40B4-BE49-F238E27FC236}">
                      <a16:creationId xmlns:a16="http://schemas.microsoft.com/office/drawing/2014/main" id="{0E025507-A736-B1BC-7A4B-CD0F1ACE8B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7546" y="5288075"/>
                  <a:ext cx="2957848" cy="2218386"/>
                </a:xfrm>
                <a:prstGeom prst="rect">
                  <a:avLst/>
                </a:prstGeom>
              </p:spPr>
            </p:pic>
            <p:pic>
              <p:nvPicPr>
                <p:cNvPr id="45" name="图片 44">
                  <a:extLst>
                    <a:ext uri="{FF2B5EF4-FFF2-40B4-BE49-F238E27FC236}">
                      <a16:creationId xmlns:a16="http://schemas.microsoft.com/office/drawing/2014/main" id="{146EF01A-ECB3-31C7-D725-C31EECD482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90884" y="5291322"/>
                  <a:ext cx="2956799" cy="221760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56" name="文本框 55">
            <a:extLst>
              <a:ext uri="{FF2B5EF4-FFF2-40B4-BE49-F238E27FC236}">
                <a16:creationId xmlns:a16="http://schemas.microsoft.com/office/drawing/2014/main" id="{9F24CDF2-8B63-4BB1-EF37-2C77A32BEAA6}"/>
              </a:ext>
            </a:extLst>
          </p:cNvPr>
          <p:cNvSpPr txBox="1"/>
          <p:nvPr/>
        </p:nvSpPr>
        <p:spPr>
          <a:xfrm>
            <a:off x="3347225" y="2344670"/>
            <a:ext cx="58412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点睛课堂，致力于考前应试提分，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邀请高年级学长学姐及任课老师对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核心知识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进行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串讲，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同时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又有典型例题的讲解，帮助同学在考前抓住重点、针对性复习。</a:t>
            </a:r>
            <a:endParaRPr lang="zh-CN" altLang="en-US" dirty="0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DB7726B1-A9BB-7AD0-7058-BD5AAAE92C4F}"/>
              </a:ext>
            </a:extLst>
          </p:cNvPr>
          <p:cNvSpPr/>
          <p:nvPr/>
        </p:nvSpPr>
        <p:spPr>
          <a:xfrm>
            <a:off x="3131288" y="2216888"/>
            <a:ext cx="6108405" cy="1169576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8CA7C53D-136E-674B-4324-4D0015285B48}"/>
              </a:ext>
            </a:extLst>
          </p:cNvPr>
          <p:cNvSpPr txBox="1"/>
          <p:nvPr/>
        </p:nvSpPr>
        <p:spPr>
          <a:xfrm>
            <a:off x="8762513" y="21259"/>
            <a:ext cx="6965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FAA01"/>
                </a:solidFill>
                <a:ea typeface="Adobe Gothic Std B" panose="020B0800000000000000" pitchFamily="34" charset="-128"/>
              </a:rPr>
              <a:t>PART</a:t>
            </a:r>
            <a:r>
              <a:rPr lang="en-US" altLang="zh-CN" sz="3200" dirty="0">
                <a:solidFill>
                  <a:srgbClr val="FFAA01"/>
                </a:solidFill>
                <a:ea typeface="Adobe Gothic Std B" panose="020B0800000000000000" pitchFamily="34" charset="-128"/>
              </a:rPr>
              <a:t> </a:t>
            </a:r>
          </a:p>
          <a:p>
            <a:r>
              <a:rPr lang="en-US" altLang="zh-CN" sz="3200" dirty="0">
                <a:solidFill>
                  <a:srgbClr val="FFAA01"/>
                </a:solidFill>
                <a:ea typeface="Adobe Gothic Std B" panose="020B0800000000000000" pitchFamily="34" charset="-128"/>
              </a:rPr>
              <a:t>01</a:t>
            </a:r>
            <a:endParaRPr lang="zh-CN" altLang="en-US" sz="3200" dirty="0">
              <a:solidFill>
                <a:srgbClr val="FFAA0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1370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4.81481E-6 L -0.25 4.81481E-6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/>
          <p:cNvSpPr txBox="1"/>
          <p:nvPr/>
        </p:nvSpPr>
        <p:spPr>
          <a:xfrm>
            <a:off x="546856" y="559868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r>
              <a:rPr lang="zh-CN" altLang="en-US" sz="2400" dirty="0"/>
              <a:t>学业发展与支持中心</a:t>
            </a:r>
          </a:p>
        </p:txBody>
      </p:sp>
      <p:sp>
        <p:nvSpPr>
          <p:cNvPr id="23" name="矩形 22"/>
          <p:cNvSpPr/>
          <p:nvPr/>
        </p:nvSpPr>
        <p:spPr>
          <a:xfrm>
            <a:off x="9459050" y="0"/>
            <a:ext cx="45719" cy="96202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9584689" y="252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dirty="0"/>
              <a:t>课程部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9584689" y="70154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活动介绍</a:t>
            </a: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981A43FA-AAA9-F8DC-F2E6-7D3C0ABD7CEA}"/>
              </a:ext>
            </a:extLst>
          </p:cNvPr>
          <p:cNvCxnSpPr/>
          <p:nvPr/>
        </p:nvCxnSpPr>
        <p:spPr>
          <a:xfrm>
            <a:off x="1250354" y="1683102"/>
            <a:ext cx="9564915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8">
            <a:extLst>
              <a:ext uri="{FF2B5EF4-FFF2-40B4-BE49-F238E27FC236}">
                <a16:creationId xmlns:a16="http://schemas.microsoft.com/office/drawing/2014/main" id="{D7582A83-66ED-7CF4-B771-5DDD2D7DC908}"/>
              </a:ext>
            </a:extLst>
          </p:cNvPr>
          <p:cNvSpPr/>
          <p:nvPr/>
        </p:nvSpPr>
        <p:spPr>
          <a:xfrm>
            <a:off x="2018415" y="1465387"/>
            <a:ext cx="1341093" cy="435429"/>
          </a:xfrm>
          <a:prstGeom prst="roundRect">
            <a:avLst>
              <a:gd name="adj" fmla="val 50000"/>
            </a:avLst>
          </a:prstGeom>
          <a:solidFill>
            <a:srgbClr val="FFA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点睛课堂</a:t>
            </a:r>
          </a:p>
        </p:txBody>
      </p:sp>
      <p:sp>
        <p:nvSpPr>
          <p:cNvPr id="11" name="圆角矩形 49">
            <a:extLst>
              <a:ext uri="{FF2B5EF4-FFF2-40B4-BE49-F238E27FC236}">
                <a16:creationId xmlns:a16="http://schemas.microsoft.com/office/drawing/2014/main" id="{DEAABF79-7753-8BFD-B9EE-B94090EC01F1}"/>
              </a:ext>
            </a:extLst>
          </p:cNvPr>
          <p:cNvSpPr/>
          <p:nvPr/>
        </p:nvSpPr>
        <p:spPr>
          <a:xfrm>
            <a:off x="4934592" y="1465387"/>
            <a:ext cx="1341093" cy="43542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学霸有约</a:t>
            </a:r>
          </a:p>
        </p:txBody>
      </p:sp>
      <p:sp>
        <p:nvSpPr>
          <p:cNvPr id="12" name="圆角矩形 54">
            <a:extLst>
              <a:ext uri="{FF2B5EF4-FFF2-40B4-BE49-F238E27FC236}">
                <a16:creationId xmlns:a16="http://schemas.microsoft.com/office/drawing/2014/main" id="{DFA90CEA-D8C0-8BF5-83C9-CBC6D7231004}"/>
              </a:ext>
            </a:extLst>
          </p:cNvPr>
          <p:cNvSpPr/>
          <p:nvPr/>
        </p:nvSpPr>
        <p:spPr>
          <a:xfrm>
            <a:off x="7847349" y="1465387"/>
            <a:ext cx="1341093" cy="435429"/>
          </a:xfrm>
          <a:prstGeom prst="roundRect">
            <a:avLst>
              <a:gd name="adj" fmla="val 50000"/>
            </a:avLst>
          </a:prstGeom>
          <a:solidFill>
            <a:srgbClr val="FFA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学霸笔记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411C769-A9CD-17B9-F60F-84B0C0D47DB9}"/>
              </a:ext>
            </a:extLst>
          </p:cNvPr>
          <p:cNvGrpSpPr/>
          <p:nvPr/>
        </p:nvGrpSpPr>
        <p:grpSpPr>
          <a:xfrm rot="5400000">
            <a:off x="6596696" y="2325512"/>
            <a:ext cx="3628282" cy="3948142"/>
            <a:chOff x="4172992" y="3260888"/>
            <a:chExt cx="5767387" cy="704028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2A952210-F862-82A5-612E-5DC27734A7D6}"/>
                </a:ext>
              </a:extLst>
            </p:cNvPr>
            <p:cNvCxnSpPr/>
            <p:nvPr/>
          </p:nvCxnSpPr>
          <p:spPr>
            <a:xfrm>
              <a:off x="4172992" y="3260888"/>
              <a:ext cx="0" cy="704028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EE4AF78B-C13D-162E-8870-79AF7F541405}"/>
                </a:ext>
              </a:extLst>
            </p:cNvPr>
            <p:cNvCxnSpPr/>
            <p:nvPr/>
          </p:nvCxnSpPr>
          <p:spPr>
            <a:xfrm>
              <a:off x="6489608" y="3260888"/>
              <a:ext cx="0" cy="704028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274BEBEE-AD4B-25CA-3354-731A5CEECB04}"/>
                </a:ext>
              </a:extLst>
            </p:cNvPr>
            <p:cNvCxnSpPr/>
            <p:nvPr/>
          </p:nvCxnSpPr>
          <p:spPr>
            <a:xfrm>
              <a:off x="8840015" y="3260888"/>
              <a:ext cx="0" cy="704028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78C51C90-01CA-D864-20AF-F2080A5FE463}"/>
                </a:ext>
              </a:extLst>
            </p:cNvPr>
            <p:cNvCxnSpPr/>
            <p:nvPr/>
          </p:nvCxnSpPr>
          <p:spPr>
            <a:xfrm>
              <a:off x="9940379" y="3260888"/>
              <a:ext cx="0" cy="704028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568D16B9-1AA3-5D00-6066-327FA74CB1DD}"/>
                </a:ext>
              </a:extLst>
            </p:cNvPr>
            <p:cNvCxnSpPr/>
            <p:nvPr/>
          </p:nvCxnSpPr>
          <p:spPr>
            <a:xfrm>
              <a:off x="5348437" y="3260888"/>
              <a:ext cx="0" cy="704028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A03D2C1-B2BD-B83F-367F-3D203F065AF0}"/>
                </a:ext>
              </a:extLst>
            </p:cNvPr>
            <p:cNvCxnSpPr/>
            <p:nvPr/>
          </p:nvCxnSpPr>
          <p:spPr>
            <a:xfrm>
              <a:off x="7665265" y="3260888"/>
              <a:ext cx="0" cy="704028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49D29121-ADD9-AA7F-5F58-D5C570EEDF28}"/>
              </a:ext>
            </a:extLst>
          </p:cNvPr>
          <p:cNvGrpSpPr/>
          <p:nvPr/>
        </p:nvGrpSpPr>
        <p:grpSpPr>
          <a:xfrm>
            <a:off x="9949541" y="4086643"/>
            <a:ext cx="1338053" cy="2319496"/>
            <a:chOff x="10122406" y="3414370"/>
            <a:chExt cx="1368741" cy="2372694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10654489-FD10-68FA-2BAE-D7CC2B128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5472">
              <a:off x="10122406" y="3514048"/>
              <a:ext cx="1155556" cy="2273016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26353AE-601C-E71F-B606-28A88A94B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06405">
              <a:off x="10790043" y="3414370"/>
              <a:ext cx="701104" cy="876380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0CDC903E-C17F-0DD2-A682-7A091D8C2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5472">
              <a:off x="10328376" y="4231417"/>
              <a:ext cx="772913" cy="762468"/>
            </a:xfrm>
            <a:prstGeom prst="rect">
              <a:avLst/>
            </a:prstGeom>
          </p:spPr>
        </p:pic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23D6A339-0462-1487-77C0-80DA04E708D6}"/>
              </a:ext>
            </a:extLst>
          </p:cNvPr>
          <p:cNvSpPr txBox="1"/>
          <p:nvPr/>
        </p:nvSpPr>
        <p:spPr>
          <a:xfrm>
            <a:off x="6282848" y="2067191"/>
            <a:ext cx="468971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学霸有约，为建立课堂以外的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答疑解惑。招募优秀的朋辈同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学，组建朋辈辅导课题组。在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日常上课期间定期为同学们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在公用房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12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栋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105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房间开展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答疑活动。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ED9F40D0-512F-F6E6-E2CB-73DE16409ED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046" y="2777298"/>
            <a:ext cx="4391600" cy="3294215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89947EDE-D9D5-E783-A2A8-B183309F7D08}"/>
              </a:ext>
            </a:extLst>
          </p:cNvPr>
          <p:cNvSpPr txBox="1"/>
          <p:nvPr/>
        </p:nvSpPr>
        <p:spPr>
          <a:xfrm>
            <a:off x="8762513" y="21259"/>
            <a:ext cx="6965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FAA01"/>
                </a:solidFill>
                <a:ea typeface="Adobe Gothic Std B" panose="020B0800000000000000" pitchFamily="34" charset="-128"/>
              </a:rPr>
              <a:t>PART</a:t>
            </a:r>
            <a:r>
              <a:rPr lang="en-US" altLang="zh-CN" sz="3200" dirty="0">
                <a:solidFill>
                  <a:srgbClr val="FFAA01"/>
                </a:solidFill>
                <a:ea typeface="Adobe Gothic Std B" panose="020B0800000000000000" pitchFamily="34" charset="-128"/>
              </a:rPr>
              <a:t> </a:t>
            </a:r>
          </a:p>
          <a:p>
            <a:r>
              <a:rPr lang="en-US" altLang="zh-CN" sz="3200" dirty="0">
                <a:solidFill>
                  <a:srgbClr val="FFAA01"/>
                </a:solidFill>
                <a:ea typeface="Adobe Gothic Std B" panose="020B0800000000000000" pitchFamily="34" charset="-128"/>
              </a:rPr>
              <a:t>01</a:t>
            </a:r>
            <a:endParaRPr lang="zh-CN" altLang="en-US" sz="3200" dirty="0">
              <a:solidFill>
                <a:srgbClr val="FFAA0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410243"/>
      </p:ext>
    </p:extLst>
  </p:cSld>
  <p:clrMapOvr>
    <a:masterClrMapping/>
  </p:clrMapOvr>
  <p:transition spd="slow" advTm="3000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/>
          <p:cNvSpPr txBox="1"/>
          <p:nvPr/>
        </p:nvSpPr>
        <p:spPr>
          <a:xfrm>
            <a:off x="546856" y="559868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r>
              <a:rPr lang="zh-CN" altLang="en-US" sz="2400" dirty="0"/>
              <a:t>学业发展与支持中心</a:t>
            </a:r>
          </a:p>
        </p:txBody>
      </p:sp>
      <p:sp>
        <p:nvSpPr>
          <p:cNvPr id="23" name="矩形 22"/>
          <p:cNvSpPr/>
          <p:nvPr/>
        </p:nvSpPr>
        <p:spPr>
          <a:xfrm>
            <a:off x="9459050" y="0"/>
            <a:ext cx="45719" cy="96202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9584689" y="252262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dirty="0"/>
              <a:t>课程部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9584689" y="70154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活动介绍</a:t>
            </a: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981A43FA-AAA9-F8DC-F2E6-7D3C0ABD7CEA}"/>
              </a:ext>
            </a:extLst>
          </p:cNvPr>
          <p:cNvCxnSpPr/>
          <p:nvPr/>
        </p:nvCxnSpPr>
        <p:spPr>
          <a:xfrm>
            <a:off x="1250354" y="1683102"/>
            <a:ext cx="9564915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8">
            <a:extLst>
              <a:ext uri="{FF2B5EF4-FFF2-40B4-BE49-F238E27FC236}">
                <a16:creationId xmlns:a16="http://schemas.microsoft.com/office/drawing/2014/main" id="{D7582A83-66ED-7CF4-B771-5DDD2D7DC908}"/>
              </a:ext>
            </a:extLst>
          </p:cNvPr>
          <p:cNvSpPr/>
          <p:nvPr/>
        </p:nvSpPr>
        <p:spPr>
          <a:xfrm>
            <a:off x="2018415" y="1465387"/>
            <a:ext cx="1341093" cy="435429"/>
          </a:xfrm>
          <a:prstGeom prst="roundRect">
            <a:avLst>
              <a:gd name="adj" fmla="val 50000"/>
            </a:avLst>
          </a:prstGeom>
          <a:solidFill>
            <a:srgbClr val="FFA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点睛课堂</a:t>
            </a:r>
          </a:p>
        </p:txBody>
      </p:sp>
      <p:sp>
        <p:nvSpPr>
          <p:cNvPr id="11" name="圆角矩形 49">
            <a:extLst>
              <a:ext uri="{FF2B5EF4-FFF2-40B4-BE49-F238E27FC236}">
                <a16:creationId xmlns:a16="http://schemas.microsoft.com/office/drawing/2014/main" id="{DEAABF79-7753-8BFD-B9EE-B94090EC01F1}"/>
              </a:ext>
            </a:extLst>
          </p:cNvPr>
          <p:cNvSpPr/>
          <p:nvPr/>
        </p:nvSpPr>
        <p:spPr>
          <a:xfrm>
            <a:off x="4934592" y="1465387"/>
            <a:ext cx="1341093" cy="435429"/>
          </a:xfrm>
          <a:prstGeom prst="roundRect">
            <a:avLst>
              <a:gd name="adj" fmla="val 50000"/>
            </a:avLst>
          </a:prstGeom>
          <a:solidFill>
            <a:srgbClr val="FFA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学霸有约</a:t>
            </a:r>
          </a:p>
        </p:txBody>
      </p:sp>
      <p:sp>
        <p:nvSpPr>
          <p:cNvPr id="12" name="圆角矩形 54">
            <a:extLst>
              <a:ext uri="{FF2B5EF4-FFF2-40B4-BE49-F238E27FC236}">
                <a16:creationId xmlns:a16="http://schemas.microsoft.com/office/drawing/2014/main" id="{DFA90CEA-D8C0-8BF5-83C9-CBC6D7231004}"/>
              </a:ext>
            </a:extLst>
          </p:cNvPr>
          <p:cNvSpPr/>
          <p:nvPr/>
        </p:nvSpPr>
        <p:spPr>
          <a:xfrm>
            <a:off x="7847349" y="1465387"/>
            <a:ext cx="1341093" cy="43542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学霸笔记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B6E6909-6621-23D2-34E4-3DC36D4C3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058" y="2562385"/>
            <a:ext cx="3715091" cy="41839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42F30AD-270A-D891-7A15-C556AB9F03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1609" y="2062327"/>
            <a:ext cx="2714501" cy="381941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C22E74B-4B4C-9B87-CDD8-C018C87018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3895" y="3333440"/>
            <a:ext cx="2575838" cy="347133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DA4D906-3593-1C3B-F6F2-F177C4F843F8}"/>
              </a:ext>
            </a:extLst>
          </p:cNvPr>
          <p:cNvSpPr txBox="1"/>
          <p:nvPr/>
        </p:nvSpPr>
        <p:spPr>
          <a:xfrm>
            <a:off x="7847349" y="2407572"/>
            <a:ext cx="37656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学霸笔记特点：</a:t>
            </a:r>
            <a:endParaRPr lang="en-US" altLang="zh-CN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简洁、美观</a:t>
            </a:r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凝练，整合了该课程的重要知识点及相关考前</a:t>
            </a:r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适用于考前复习</a:t>
            </a:r>
            <a:r>
              <a:rPr lang="el-GR" altLang="zh-CN" sz="2000" dirty="0"/>
              <a:t>₍₍Ϡ(</a:t>
            </a:r>
            <a:r>
              <a:rPr lang="pa-IN" altLang="zh-CN" sz="2000" dirty="0"/>
              <a:t>੭•̀</a:t>
            </a:r>
            <a:r>
              <a:rPr lang="el-GR" altLang="zh-CN" sz="2000" dirty="0"/>
              <a:t>ω•́)</a:t>
            </a:r>
            <a:r>
              <a:rPr lang="pa-IN" altLang="zh-CN" sz="2000" dirty="0"/>
              <a:t>੭✧⃛</a:t>
            </a:r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387B40F-EB93-24ED-D90E-2016B4CF86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6093" y="4735936"/>
            <a:ext cx="1905000" cy="19050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16FE562-015A-F853-0721-C5050C71EFE7}"/>
              </a:ext>
            </a:extLst>
          </p:cNvPr>
          <p:cNvSpPr txBox="1"/>
          <p:nvPr/>
        </p:nvSpPr>
        <p:spPr>
          <a:xfrm>
            <a:off x="8762513" y="21259"/>
            <a:ext cx="6965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FAA01"/>
                </a:solidFill>
                <a:ea typeface="Adobe Gothic Std B" panose="020B0800000000000000" pitchFamily="34" charset="-128"/>
              </a:rPr>
              <a:t>PART</a:t>
            </a:r>
            <a:r>
              <a:rPr lang="en-US" altLang="zh-CN" sz="3200" dirty="0">
                <a:solidFill>
                  <a:srgbClr val="FFAA01"/>
                </a:solidFill>
                <a:ea typeface="Adobe Gothic Std B" panose="020B0800000000000000" pitchFamily="34" charset="-128"/>
              </a:rPr>
              <a:t> </a:t>
            </a:r>
          </a:p>
          <a:p>
            <a:r>
              <a:rPr lang="en-US" altLang="zh-CN" sz="3200" dirty="0">
                <a:solidFill>
                  <a:srgbClr val="FFAA01"/>
                </a:solidFill>
                <a:ea typeface="Adobe Gothic Std B" panose="020B0800000000000000" pitchFamily="34" charset="-128"/>
              </a:rPr>
              <a:t>01</a:t>
            </a:r>
            <a:endParaRPr lang="zh-CN" altLang="en-US" sz="3200" dirty="0">
              <a:solidFill>
                <a:srgbClr val="FFAA0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174522"/>
      </p:ext>
    </p:extLst>
  </p:cSld>
  <p:clrMapOvr>
    <a:masterClrMapping/>
  </p:clrMapOvr>
  <p:transition spd="slow" advTm="3000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9702777" y="267481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课程部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9702777" y="68502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部门特色</a:t>
            </a:r>
          </a:p>
        </p:txBody>
      </p:sp>
      <p:sp>
        <p:nvSpPr>
          <p:cNvPr id="18" name="矩形 17"/>
          <p:cNvSpPr/>
          <p:nvPr/>
        </p:nvSpPr>
        <p:spPr>
          <a:xfrm>
            <a:off x="9459050" y="0"/>
            <a:ext cx="45719" cy="96202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8762513" y="21259"/>
            <a:ext cx="6965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FAA01"/>
                </a:solidFill>
                <a:ea typeface="Adobe Gothic Std B" panose="020B0800000000000000" pitchFamily="34" charset="-128"/>
              </a:rPr>
              <a:t>PART</a:t>
            </a:r>
            <a:r>
              <a:rPr lang="en-US" altLang="zh-CN" sz="3200" dirty="0">
                <a:solidFill>
                  <a:srgbClr val="FFAA01"/>
                </a:solidFill>
                <a:ea typeface="Adobe Gothic Std B" panose="020B0800000000000000" pitchFamily="34" charset="-128"/>
              </a:rPr>
              <a:t> </a:t>
            </a:r>
          </a:p>
          <a:p>
            <a:r>
              <a:rPr lang="en-US" altLang="zh-CN" sz="3200" dirty="0">
                <a:solidFill>
                  <a:srgbClr val="FFAA01"/>
                </a:solidFill>
                <a:ea typeface="Adobe Gothic Std B" panose="020B0800000000000000" pitchFamily="34" charset="-128"/>
              </a:rPr>
              <a:t>01</a:t>
            </a:r>
            <a:endParaRPr lang="zh-CN" altLang="en-US" sz="3200" dirty="0">
              <a:solidFill>
                <a:srgbClr val="FFAA01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475346" y="1644426"/>
            <a:ext cx="5266730" cy="4731488"/>
            <a:chOff x="6892131" y="2390514"/>
            <a:chExt cx="1723530" cy="678918"/>
          </a:xfrm>
        </p:grpSpPr>
        <p:sp>
          <p:nvSpPr>
            <p:cNvPr id="2" name="任意多边形 1"/>
            <p:cNvSpPr/>
            <p:nvPr/>
          </p:nvSpPr>
          <p:spPr>
            <a:xfrm>
              <a:off x="6892131" y="2390514"/>
              <a:ext cx="491331" cy="678918"/>
            </a:xfrm>
            <a:custGeom>
              <a:avLst/>
              <a:gdLst>
                <a:gd name="connsiteX0" fmla="*/ 0 w 990600"/>
                <a:gd name="connsiteY0" fmla="*/ 0 h 736600"/>
                <a:gd name="connsiteX1" fmla="*/ 0 w 990600"/>
                <a:gd name="connsiteY1" fmla="*/ 736600 h 736600"/>
                <a:gd name="connsiteX2" fmla="*/ 254000 w 990600"/>
                <a:gd name="connsiteY2" fmla="*/ 520700 h 736600"/>
                <a:gd name="connsiteX3" fmla="*/ 990600 w 990600"/>
                <a:gd name="connsiteY3" fmla="*/ 520700 h 736600"/>
                <a:gd name="connsiteX4" fmla="*/ 990600 w 990600"/>
                <a:gd name="connsiteY4" fmla="*/ 101600 h 736600"/>
                <a:gd name="connsiteX5" fmla="*/ 241300 w 990600"/>
                <a:gd name="connsiteY5" fmla="*/ 101600 h 736600"/>
                <a:gd name="connsiteX6" fmla="*/ 0 w 990600"/>
                <a:gd name="connsiteY6" fmla="*/ 0 h 736600"/>
                <a:gd name="connsiteX0" fmla="*/ 0 w 995424"/>
                <a:gd name="connsiteY0" fmla="*/ 0 h 834231"/>
                <a:gd name="connsiteX1" fmla="*/ 4824 w 995424"/>
                <a:gd name="connsiteY1" fmla="*/ 834231 h 834231"/>
                <a:gd name="connsiteX2" fmla="*/ 258824 w 995424"/>
                <a:gd name="connsiteY2" fmla="*/ 618331 h 834231"/>
                <a:gd name="connsiteX3" fmla="*/ 995424 w 995424"/>
                <a:gd name="connsiteY3" fmla="*/ 618331 h 834231"/>
                <a:gd name="connsiteX4" fmla="*/ 995424 w 995424"/>
                <a:gd name="connsiteY4" fmla="*/ 199231 h 834231"/>
                <a:gd name="connsiteX5" fmla="*/ 246124 w 995424"/>
                <a:gd name="connsiteY5" fmla="*/ 199231 h 834231"/>
                <a:gd name="connsiteX6" fmla="*/ 0 w 995424"/>
                <a:gd name="connsiteY6" fmla="*/ 0 h 834231"/>
                <a:gd name="connsiteX0" fmla="*/ 0 w 995424"/>
                <a:gd name="connsiteY0" fmla="*/ 0 h 834231"/>
                <a:gd name="connsiteX1" fmla="*/ 4824 w 995424"/>
                <a:gd name="connsiteY1" fmla="*/ 834231 h 834231"/>
                <a:gd name="connsiteX2" fmla="*/ 258824 w 995424"/>
                <a:gd name="connsiteY2" fmla="*/ 618331 h 834231"/>
                <a:gd name="connsiteX3" fmla="*/ 995424 w 995424"/>
                <a:gd name="connsiteY3" fmla="*/ 618331 h 834231"/>
                <a:gd name="connsiteX4" fmla="*/ 995424 w 995424"/>
                <a:gd name="connsiteY4" fmla="*/ 199231 h 834231"/>
                <a:gd name="connsiteX5" fmla="*/ 304016 w 995424"/>
                <a:gd name="connsiteY5" fmla="*/ 199231 h 834231"/>
                <a:gd name="connsiteX6" fmla="*/ 0 w 995424"/>
                <a:gd name="connsiteY6" fmla="*/ 0 h 834231"/>
                <a:gd name="connsiteX0" fmla="*/ 0 w 995424"/>
                <a:gd name="connsiteY0" fmla="*/ 0 h 834231"/>
                <a:gd name="connsiteX1" fmla="*/ 4824 w 995424"/>
                <a:gd name="connsiteY1" fmla="*/ 834231 h 834231"/>
                <a:gd name="connsiteX2" fmla="*/ 292595 w 995424"/>
                <a:gd name="connsiteY2" fmla="*/ 618331 h 834231"/>
                <a:gd name="connsiteX3" fmla="*/ 995424 w 995424"/>
                <a:gd name="connsiteY3" fmla="*/ 618331 h 834231"/>
                <a:gd name="connsiteX4" fmla="*/ 995424 w 995424"/>
                <a:gd name="connsiteY4" fmla="*/ 199231 h 834231"/>
                <a:gd name="connsiteX5" fmla="*/ 304016 w 995424"/>
                <a:gd name="connsiteY5" fmla="*/ 199231 h 834231"/>
                <a:gd name="connsiteX6" fmla="*/ 0 w 995424"/>
                <a:gd name="connsiteY6" fmla="*/ 0 h 834231"/>
                <a:gd name="connsiteX0" fmla="*/ 0 w 995424"/>
                <a:gd name="connsiteY0" fmla="*/ 0 h 834231"/>
                <a:gd name="connsiteX1" fmla="*/ 4824 w 995424"/>
                <a:gd name="connsiteY1" fmla="*/ 834231 h 834231"/>
                <a:gd name="connsiteX2" fmla="*/ 292595 w 995424"/>
                <a:gd name="connsiteY2" fmla="*/ 618331 h 834231"/>
                <a:gd name="connsiteX3" fmla="*/ 995424 w 995424"/>
                <a:gd name="connsiteY3" fmla="*/ 618331 h 834231"/>
                <a:gd name="connsiteX4" fmla="*/ 995424 w 995424"/>
                <a:gd name="connsiteY4" fmla="*/ 199231 h 834231"/>
                <a:gd name="connsiteX5" fmla="*/ 304016 w 995424"/>
                <a:gd name="connsiteY5" fmla="*/ 199231 h 834231"/>
                <a:gd name="connsiteX6" fmla="*/ 0 w 995424"/>
                <a:gd name="connsiteY6" fmla="*/ 0 h 834231"/>
                <a:gd name="connsiteX0" fmla="*/ 0 w 995424"/>
                <a:gd name="connsiteY0" fmla="*/ 0 h 834231"/>
                <a:gd name="connsiteX1" fmla="*/ 4824 w 995424"/>
                <a:gd name="connsiteY1" fmla="*/ 834231 h 834231"/>
                <a:gd name="connsiteX2" fmla="*/ 292595 w 995424"/>
                <a:gd name="connsiteY2" fmla="*/ 618331 h 834231"/>
                <a:gd name="connsiteX3" fmla="*/ 995424 w 995424"/>
                <a:gd name="connsiteY3" fmla="*/ 618331 h 834231"/>
                <a:gd name="connsiteX4" fmla="*/ 995424 w 995424"/>
                <a:gd name="connsiteY4" fmla="*/ 199231 h 834231"/>
                <a:gd name="connsiteX5" fmla="*/ 304016 w 995424"/>
                <a:gd name="connsiteY5" fmla="*/ 199231 h 834231"/>
                <a:gd name="connsiteX6" fmla="*/ 0 w 995424"/>
                <a:gd name="connsiteY6" fmla="*/ 0 h 834231"/>
                <a:gd name="connsiteX0" fmla="*/ 0 w 995424"/>
                <a:gd name="connsiteY0" fmla="*/ 0 h 834231"/>
                <a:gd name="connsiteX1" fmla="*/ 4824 w 995424"/>
                <a:gd name="connsiteY1" fmla="*/ 834231 h 834231"/>
                <a:gd name="connsiteX2" fmla="*/ 292595 w 995424"/>
                <a:gd name="connsiteY2" fmla="*/ 618331 h 834231"/>
                <a:gd name="connsiteX3" fmla="*/ 995424 w 995424"/>
                <a:gd name="connsiteY3" fmla="*/ 618331 h 834231"/>
                <a:gd name="connsiteX4" fmla="*/ 995424 w 995424"/>
                <a:gd name="connsiteY4" fmla="*/ 199231 h 834231"/>
                <a:gd name="connsiteX5" fmla="*/ 304016 w 995424"/>
                <a:gd name="connsiteY5" fmla="*/ 199231 h 834231"/>
                <a:gd name="connsiteX6" fmla="*/ 0 w 995424"/>
                <a:gd name="connsiteY6" fmla="*/ 0 h 834231"/>
                <a:gd name="connsiteX0" fmla="*/ 0 w 995424"/>
                <a:gd name="connsiteY0" fmla="*/ 0 h 834231"/>
                <a:gd name="connsiteX1" fmla="*/ 4824 w 995424"/>
                <a:gd name="connsiteY1" fmla="*/ 834231 h 834231"/>
                <a:gd name="connsiteX2" fmla="*/ 292595 w 995424"/>
                <a:gd name="connsiteY2" fmla="*/ 618331 h 834231"/>
                <a:gd name="connsiteX3" fmla="*/ 995424 w 995424"/>
                <a:gd name="connsiteY3" fmla="*/ 618331 h 834231"/>
                <a:gd name="connsiteX4" fmla="*/ 995424 w 995424"/>
                <a:gd name="connsiteY4" fmla="*/ 199231 h 834231"/>
                <a:gd name="connsiteX5" fmla="*/ 304016 w 995424"/>
                <a:gd name="connsiteY5" fmla="*/ 199231 h 834231"/>
                <a:gd name="connsiteX6" fmla="*/ 0 w 995424"/>
                <a:gd name="connsiteY6" fmla="*/ 0 h 834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5424" h="834231">
                  <a:moveTo>
                    <a:pt x="0" y="0"/>
                  </a:moveTo>
                  <a:lnTo>
                    <a:pt x="4824" y="834231"/>
                  </a:lnTo>
                  <a:cubicBezTo>
                    <a:pt x="47679" y="759882"/>
                    <a:pt x="100184" y="626005"/>
                    <a:pt x="292595" y="618331"/>
                  </a:cubicBezTo>
                  <a:lnTo>
                    <a:pt x="995424" y="618331"/>
                  </a:lnTo>
                  <a:lnTo>
                    <a:pt x="995424" y="199231"/>
                  </a:lnTo>
                  <a:lnTo>
                    <a:pt x="304016" y="199231"/>
                  </a:lnTo>
                  <a:cubicBezTo>
                    <a:pt x="115837" y="204259"/>
                    <a:pt x="72394" y="83078"/>
                    <a:pt x="0" y="0"/>
                  </a:cubicBezTo>
                  <a:close/>
                </a:path>
              </a:pathLst>
            </a:custGeom>
            <a:solidFill>
              <a:srgbClr val="FFAA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圆角矩形 2"/>
            <p:cNvSpPr/>
            <p:nvPr/>
          </p:nvSpPr>
          <p:spPr>
            <a:xfrm>
              <a:off x="6948229" y="2552700"/>
              <a:ext cx="1667434" cy="341125"/>
            </a:xfrm>
            <a:prstGeom prst="roundRect">
              <a:avLst>
                <a:gd name="adj" fmla="val 50000"/>
              </a:avLst>
            </a:prstGeom>
            <a:solidFill>
              <a:srgbClr val="FFAA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103" name="文本框 102"/>
          <p:cNvSpPr txBox="1"/>
          <p:nvPr/>
        </p:nvSpPr>
        <p:spPr>
          <a:xfrm>
            <a:off x="2276946" y="2179338"/>
            <a:ext cx="1917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r>
              <a:rPr lang="zh-CN" altLang="en-US" sz="2800" b="1" dirty="0"/>
              <a:t>部门特色</a:t>
            </a:r>
          </a:p>
        </p:txBody>
      </p:sp>
      <p:sp>
        <p:nvSpPr>
          <p:cNvPr id="105" name="文本框 104"/>
          <p:cNvSpPr txBox="1"/>
          <p:nvPr/>
        </p:nvSpPr>
        <p:spPr>
          <a:xfrm>
            <a:off x="546856" y="559868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/>
            <a:r>
              <a:rPr lang="zh-CN" altLang="en-US" sz="2400" dirty="0"/>
              <a:t>学业发展与支持中心</a:t>
            </a:r>
          </a:p>
        </p:txBody>
      </p:sp>
      <p:grpSp>
        <p:nvGrpSpPr>
          <p:cNvPr id="53" name="组合 52"/>
          <p:cNvGrpSpPr/>
          <p:nvPr/>
        </p:nvGrpSpPr>
        <p:grpSpPr>
          <a:xfrm rot="1027288">
            <a:off x="871870" y="1285665"/>
            <a:ext cx="1641235" cy="2455053"/>
            <a:chOff x="10122406" y="3414370"/>
            <a:chExt cx="1368741" cy="2372694"/>
          </a:xfrm>
        </p:grpSpPr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5472">
              <a:off x="10122406" y="3514048"/>
              <a:ext cx="1155556" cy="2273016"/>
            </a:xfrm>
            <a:prstGeom prst="rect">
              <a:avLst/>
            </a:prstGeom>
          </p:spPr>
        </p:pic>
        <p:pic>
          <p:nvPicPr>
            <p:cNvPr id="55" name="图片 54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06405">
              <a:off x="10790043" y="3414370"/>
              <a:ext cx="701104" cy="876380"/>
            </a:xfrm>
            <a:prstGeom prst="rect">
              <a:avLst/>
            </a:prstGeom>
          </p:spPr>
        </p:pic>
        <p:pic>
          <p:nvPicPr>
            <p:cNvPr id="56" name="图片 5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5472">
              <a:off x="10328376" y="4231417"/>
              <a:ext cx="772913" cy="762468"/>
            </a:xfrm>
            <a:prstGeom prst="rect">
              <a:avLst/>
            </a:prstGeom>
          </p:spPr>
        </p:pic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91F70FFB-09AD-0BB6-8998-3A70372B10DE}"/>
              </a:ext>
            </a:extLst>
          </p:cNvPr>
          <p:cNvSpPr txBox="1"/>
          <p:nvPr/>
        </p:nvSpPr>
        <p:spPr>
          <a:xfrm>
            <a:off x="1801792" y="2821776"/>
            <a:ext cx="4194544" cy="22832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latin typeface="华文新魏" panose="02010800040101010101" charset="-122"/>
                <a:ea typeface="华文新魏" panose="02010800040101010101" charset="-122"/>
                <a:sym typeface="+mn-ea"/>
              </a:rPr>
              <a:t>课程部的大部分活动都以学习为主题，热爱学习的同学可以在这里认识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sym typeface="+mn-ea"/>
              </a:rPr>
              <a:t>志同道合的朋友，也可以与老师、“学霸”们直接交流，接触丰富的学习资料。</a:t>
            </a:r>
          </a:p>
        </p:txBody>
      </p:sp>
      <p:pic>
        <p:nvPicPr>
          <p:cNvPr id="7" name="图片 6" descr="录屏量的截图">
            <a:extLst>
              <a:ext uri="{FF2B5EF4-FFF2-40B4-BE49-F238E27FC236}">
                <a16:creationId xmlns:a16="http://schemas.microsoft.com/office/drawing/2014/main" id="{D8CD281C-F2C5-8CC0-E9E9-77E775805D3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0311"/>
          <a:stretch>
            <a:fillRect/>
          </a:stretch>
        </p:blipFill>
        <p:spPr>
          <a:xfrm>
            <a:off x="9750623" y="1501241"/>
            <a:ext cx="2319932" cy="2106166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EA971DC-F2F4-E0FA-C5F1-5463ECD57BF0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8189" b="26117"/>
          <a:stretch/>
        </p:blipFill>
        <p:spPr>
          <a:xfrm>
            <a:off x="7083993" y="1558297"/>
            <a:ext cx="2191927" cy="199582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DD45C0A-D03F-0843-6592-293059B1CEB4}"/>
              </a:ext>
            </a:extLst>
          </p:cNvPr>
          <p:cNvPicPr/>
          <p:nvPr>
            <p:custDataLst>
              <p:tags r:id="rId1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7586116" y="4067227"/>
            <a:ext cx="3837305" cy="19342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12668982"/>
      </p:ext>
    </p:extLst>
  </p:cSld>
  <p:clrMapOvr>
    <a:masterClrMapping/>
  </p:clrMapOvr>
  <p:transition spd="med">
    <p:pull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6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425,&quot;width&quot;:11748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1248</TotalTime>
  <Words>287</Words>
  <Application>Microsoft Office PowerPoint</Application>
  <PresentationFormat>宽屏</PresentationFormat>
  <Paragraphs>70</Paragraphs>
  <Slides>6</Slides>
  <Notes>6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Wingdings</vt:lpstr>
      <vt:lpstr>华文新魏</vt:lpstr>
      <vt:lpstr>Calibri Light</vt:lpstr>
      <vt:lpstr>Calibri</vt:lpstr>
      <vt:lpstr>Arial</vt:lpstr>
      <vt:lpstr>微软雅黑</vt:lpstr>
      <vt:lpstr>Office 主题</vt:lpstr>
      <vt:lpstr>CorelDRAW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description>锐旗设计；https://9ppt.taobao.com</dc:description>
  <cp:lastModifiedBy>吴 心怡</cp:lastModifiedBy>
  <cp:revision>91</cp:revision>
  <dcterms:created xsi:type="dcterms:W3CDTF">2016-04-11T11:49:41Z</dcterms:created>
  <dcterms:modified xsi:type="dcterms:W3CDTF">2023-08-07T07:51:07Z</dcterms:modified>
</cp:coreProperties>
</file>

<file path=docProps/thumbnail.jpeg>
</file>